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7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5.xml"/><Relationship Id="rId8" Type="http://schemas.openxmlformats.org/officeDocument/2006/relationships/slide" Target="../slides/slide23.xml"/><Relationship Id="rId7" Type="http://schemas.openxmlformats.org/officeDocument/2006/relationships/slide" Target="../slides/slide13.xml"/><Relationship Id="rId6" Type="http://schemas.openxmlformats.org/officeDocument/2006/relationships/slide" Target="../slides/slide11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1" Type="http://schemas.openxmlformats.org/officeDocument/2006/relationships/slide" Target="../slides/slide29.xml"/><Relationship Id="rId10" Type="http://schemas.openxmlformats.org/officeDocument/2006/relationships/slide" Target="../slides/slide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b0f6ea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4724c5a81&amp;cid=4724c5a81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e7c8e7f84&amp;cid=e7c8e7f84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545fcad93&amp;cid=545fcad93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882c8b640&amp;cid=882c8b640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2bd962afb&amp;cid=2bd962afb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a7d6aad1a&amp;cid=a7d6aad1a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5a45ac6f&amp;cid=a5a45ac6f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f9ae628b0&amp;cid=f9ae628b0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994ff254b&amp;cid=994ff254b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3b0f6ea6a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3b0f6ea6a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课时评价作业（八）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阿Q正传（节选）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5e88e70d7?pid=7b7530f16&amp;color=0,0,0&amp;vtp=1&amp;bt=1&amp;bbb=1&amp;hb=1"/>
          <p:cNvSpPr/>
          <p:nvPr/>
        </p:nvSpPr>
        <p:spPr>
          <a:xfrm>
            <a:off x="612648" y="466344"/>
            <a:ext cx="10963656" cy="58902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以其独特的叙事与深刻的内涵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生动地勾勒出清末民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初的社会百态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作为主角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在未庄的生活充满了荒诞与无奈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与人的冲突中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往往以失败告终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可他的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精神胜利法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却总能派上用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当他被打后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心里便想虽然说自己是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虫豸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但又觉得自己是第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一个能自轻自贱的人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状元不也是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这种自我安慰看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似让他获得了短暂的心理平衡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从社会层面来看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的种种遭遇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是那个时代底层人民生活的缩影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反映了封建礼教的束缚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地主阶级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的压迫下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使得像阿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这样的民众生活困苦不堪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只能在精神世界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里寻求虚幻的安慰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_1#882c8b640?pid=5e88e70d7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在文中横线处补写恰当的语句，使整段文字语意完整连贯，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内容贴切，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。每处不超过15个字。（6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3" name="QB_4_AN.10_1#882c8b640.blank?pid=5e88e70d7&amp;color=0,0,0&amp;vpa=1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示例）①于是他又觉得自己胜利了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②实则掩盖了他悲惨的处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③却又无力改变现实状况（每处2分）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882c8b640?pid=5e88e70d7&amp;color=0,0,0&amp;vtp=1&amp;bt=1&amp;bbb=1&amp;hb=1"/>
          <p:cNvSpPr/>
          <p:nvPr/>
        </p:nvSpPr>
        <p:spPr>
          <a:xfrm>
            <a:off x="612648" y="468000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第①处，前文描述阿Q被打后通过奇特的自我安慰方式，以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”来类比，此处应体现他得出自己胜利的结论，可补写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“于是他又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觉得自己胜利了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”，来承接前文他的自我安慰逻辑。第②处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，前文说自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我安慰看似有短暂的平衡心理的效果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，后文从社会层面分析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转折指出这种安慰对他实际处境的影响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，即掩盖其悲惨处境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，可补写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实则掩盖了他悲惨的处境”。第③处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，前文阐述社会环境压迫底层民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众致其生活困苦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，后文说他们在精神世界里寻求安慰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，此处应说明他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们无力改变现实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，可补写“却又无力改变现实状况”。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2bd962afb?pid=5e88e70d7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文中画波浪线的句子有语病，请修改。（2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4_AN.13_1#2bd962afb.blank?pid=5e88e70d7&amp;color=0,0,0&amp;vpa=2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封建礼教的束缚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、地主阶级的压迫，使得像阿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Q这样的民众生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活困苦不堪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  <p:sp>
        <p:nvSpPr>
          <p:cNvPr id="4" name="QB_4_AS.14_1#2bd962afb?pid=5e88e70d7&amp;color=0,0,0&amp;vtp=1&amp;bbb=1&amp;hb=1"/>
          <p:cNvSpPr/>
          <p:nvPr/>
        </p:nvSpPr>
        <p:spPr>
          <a:xfrm>
            <a:off x="612648" y="2397828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“反映了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压迫”“在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下”句式杂糅，应删掉“反映了”和“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，让“封建礼教的束缚、地主阶级的压迫”作主语。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d3e843cb?pid=3b0f6ea6a&amp;color=0,173,163&amp;vtp=1&amp;bt=1&amp;bbb=1"/>
          <p:cNvSpPr/>
          <p:nvPr/>
        </p:nvSpPr>
        <p:spPr>
          <a:xfrm>
            <a:off x="612648" y="466344"/>
            <a:ext cx="10963656" cy="6500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5_1#aee88178f?pid=1d3e843cb&amp;color=0,0,0&amp;vtp=1&amp;bbb=1&amp;hb=1"/>
          <p:cNvSpPr/>
          <p:nvPr/>
        </p:nvSpPr>
        <p:spPr>
          <a:xfrm>
            <a:off x="612648" y="1182242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大团圆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赵家遭抢之后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在半夜里忽被抓进县城里去了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那时恰是暗夜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一队兵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一队团丁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一队警察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悄悄的到了未庄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乘昏暗围住土谷祠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正对门架好机关枪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不冲出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把总焦急起来了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悬了二十千的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才有两个团丁冒了险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逾垣进去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里应外合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一拥而入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直待擒出祠外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他才有些清醒了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aee88178f?pid=1d3e843cb&amp;color=0,0,0&amp;vtp=1&amp;bbb=1&amp;hb=1"/>
          <p:cNvSpPr/>
          <p:nvPr/>
        </p:nvSpPr>
        <p:spPr>
          <a:xfrm>
            <a:off x="612648" y="468000"/>
            <a:ext cx="10963656" cy="57378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进城已是正午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被搀进一所破衙门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推在一间小屋里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他下半天便又被抓出栅栏门去了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到得大堂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上面坐着一个满头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剃得精光的老头子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下面站着一排兵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两旁又站着十几个长衫人物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他的膝关节立刻自然而然的宽松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便跪了下去了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你从实招来罢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免得吃苦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招了可以放你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那光头的老头子看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定了阿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沉静的清楚的说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你的同党在那里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那一晚打劫赵家的一伙人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#1.1.1.7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aee88178f?pid=1d3e843cb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他们没有来叫我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他们自己搬走了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提起来便愤愤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走到那里去了呢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说出来便放你了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老头子更和气了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他们没有来叫我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老头子使了一个眼色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便又被抓进栅栏门里了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他第二次抓出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栅栏门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是第二天的上午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大堂的情形都照旧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上面仍然坐着光头的老头子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也仍然下了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老头子和气的问道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你还有什么话说么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便回答说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aee88178f?pid=1d3e843cb&amp;color=0,0,0&amp;vtp=1&amp;bbb=1&amp;hb=1"/>
          <p:cNvSpPr/>
          <p:nvPr/>
        </p:nvSpPr>
        <p:spPr>
          <a:xfrm>
            <a:off x="612648" y="468000"/>
            <a:ext cx="10963656" cy="3147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于是一个人拿了一张纸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并一支笔送到阿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的面前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指着一处地方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教他画花押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不认得字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一把抓住了笔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惶恐而且惭愧的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便宜你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画一个圆圈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#1.1.1.17</a:t>
            </a:r>
            <a:endParaRPr lang="en-US" altLang="zh-CN" sz="2800" dirty="0"/>
          </a:p>
        </p:txBody>
      </p:sp>
      <p:sp>
        <p:nvSpPr>
          <p:cNvPr id="3" name="QM_3_BD.15_3#aee88178f?pid=1d3e843cb&amp;color=0,0,0&amp;vtp=1&amp;bbb=1&amp;hb=1"/>
          <p:cNvSpPr/>
          <p:nvPr/>
        </p:nvSpPr>
        <p:spPr>
          <a:xfrm>
            <a:off x="612648" y="366903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要画圆圈了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那手捏着笔却只是抖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于是那人替他将纸铺在地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伏下去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使尽了平生的力画圆圈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他生怕被人笑话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立志要画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但这可恶的笔不但很沉重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并且不听话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刚刚一抖一抖的几乎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要合缝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却又向外一耸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画成瓜子模样了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3#aee88178f?pid=1d3e843cb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正羞愧自己画得不圆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那人却不计较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早已掣了纸笔去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人又将他第二次抓进栅栏门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他第二次进了栅栏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倒也并不十分懊恼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他以为人生天地之间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大约本来有时要抓进抓出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有时要在纸上画圆圈的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惟有圈而不圆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却是他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上的一个污点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但不多时也就释然了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孙子才画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得很圆的圆圈呢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于是他睡着了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第三次抓出栅栏门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他到了大堂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上面还坐着照例的光头老头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也照例的下了跪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老头子很和气的问道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你还有什么话么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3#aee88178f?pid=1d3e843cb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便回答说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许多人忽然给他穿上一件洋布的白背心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上面有些黑字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上了一辆没有篷的车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这车立刻走动了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前面是一班背着洋炮的兵们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和团丁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两旁是许多张着嘴的看客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他突然觉到了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这岂不是去杀头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两眼发黑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似乎发昏了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然而他又没有全发昏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得人生天地间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大约本来有时也未免要杀头的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他还认得路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于是有些诧异了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怎么不向着法场走呢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他不知道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这是在游街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在示众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但即使知道也一样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他不过便以为人生天地间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大约本来有时也未免要游街要示众罢了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b7530f16?pid=3b0f6ea6a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23b96b608?pid=7b7530f16&amp;color=0,0,0&amp;vtp=1&amp;bbb=1&amp;hb=1"/>
          <p:cNvSpPr/>
          <p:nvPr/>
        </p:nvSpPr>
        <p:spPr>
          <a:xfrm>
            <a:off x="612648" y="1181724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秃儿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驴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历来本只在肚子里骂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没有出过声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这回因为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正气忿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因为要报仇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便不由的轻轻的说出来了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不料这秃儿却拿着一支黄漆的棍子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所谓哭丧棒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踏步走了过来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在这刹那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便知道大约要打了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赶紧抽紧筋骨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耸</a:t>
            </a:r>
            <a:endParaRPr lang="en-US" altLang="zh-CN" sz="100" b="0" i="0" kern="0" spc="-999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了肩膀等候着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拍的一声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似乎确凿打在自己头上了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指着近旁的一个孩子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分辩说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拍拍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  <p:sp>
        <p:nvSpPr>
          <p:cNvPr id="4" name="QM_3_BD.1_1#23b96b608?pid=7b7530f16&amp;color=0,0,0&amp;vtp=1&amp;bbb=1&amp;hb=1&amp;zzd= 7"/>
          <p:cNvSpPr/>
          <p:nvPr/>
        </p:nvSpPr>
        <p:spPr>
          <a:xfrm>
            <a:off x="9563005" y="4432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_1#23b96b608?pid=7b7530f16&amp;color=0,0,0&amp;vtp=1&amp;bbb=1&amp;hb=1&amp;zzd= 7"/>
          <p:cNvSpPr/>
          <p:nvPr/>
        </p:nvSpPr>
        <p:spPr>
          <a:xfrm>
            <a:off x="9918605" y="4432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_1#23b96b608?pid=7b7530f16&amp;color=0,0,0&amp;vtp=1&amp;bbb=1&amp;hb=1&amp;zzd= 7"/>
          <p:cNvSpPr/>
          <p:nvPr/>
        </p:nvSpPr>
        <p:spPr>
          <a:xfrm>
            <a:off x="11341005" y="4432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3#aee88178f?pid=1d3e843cb&amp;color=0,0,0&amp;vtp=1&amp;bbb=1&amp;hb=1"/>
          <p:cNvSpPr/>
          <p:nvPr/>
        </p:nvSpPr>
        <p:spPr>
          <a:xfrm>
            <a:off x="612648" y="468000"/>
            <a:ext cx="10963656" cy="57378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他省悟了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这是绕到法场去的路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这一定是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的去杀头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惘的向左右看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无意中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却在路旁的人丛中发见了一个吴妈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很羞愧自己没志气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竟没有唱几句戏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他的思想仿佛旋风似的在脑里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一回旋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小孤孀上坟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欠堂皇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龙虎斗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悔不该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手执钢鞭将你打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他同时想将手一扬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才记得这两手原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来都捆着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手执钢鞭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也不唱了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过了二十年又是一个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在百忙中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无师自通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的说出半句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从来不说的话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！！！”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从人丛里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便发出豺狼的嗥叫一般的声音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#1.1.1.27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4#aee88178f?pid=1d3e843cb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车子不住的前行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在喝采声中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轮转眼睛去看吴妈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似乎伊一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向并没有见他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却只是出神的看着兵们背上的洋炮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于是再看那些喝采的人们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这些眼睛们似乎连成一气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那里咬他的灵魂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救命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他早就两眼发黑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耳朵里嗡的一声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觉得全身仿佛微尘似的迸散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4#aee88178f?pid=1d3e843cb&amp;color=0,0,0&amp;vtp=1&amp;bbb=1&amp;hb=1"/>
          <p:cNvSpPr/>
          <p:nvPr/>
        </p:nvSpPr>
        <p:spPr>
          <a:xfrm>
            <a:off x="612648" y="468000"/>
            <a:ext cx="10963656" cy="3141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在未庄是无异议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自然都说阿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被枪毙便是他的坏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的证据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不坏又何至于被枪毙呢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而城里的舆论却不佳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他们多半不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以为枪毙并无杀头这般好看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而且那是怎样的一个可笑的死囚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游了那么久的街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竟没有唱一句戏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他们白跟一趟了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摘编自《阿Q正传》）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#1.1.1.34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a7d6aad1a?pid=aee88178f&amp;color=0,0,0&amp;vtp=1&amp;bt=1&amp;bbb=1"/>
          <p:cNvSpPr/>
          <p:nvPr/>
        </p:nvSpPr>
        <p:spPr>
          <a:xfrm>
            <a:off x="612648" y="466344"/>
            <a:ext cx="10963656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7_1#a7d6aad1a.bracket?pid=aee88178f&amp;color=0,0,0&amp;vpa=3&amp;vtp=1"/>
          <p:cNvSpPr/>
          <p:nvPr/>
        </p:nvSpPr>
        <p:spPr>
          <a:xfrm>
            <a:off x="9512967" y="462788"/>
            <a:ext cx="515938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6_2#a7d6aad1a.choices?pid=aee88178f&amp;color=0,0,0&amp;vtp=1&amp;bbb=1&amp;hb=1"/>
          <p:cNvSpPr/>
          <p:nvPr/>
        </p:nvSpPr>
        <p:spPr>
          <a:xfrm>
            <a:off x="612648" y="1060005"/>
            <a:ext cx="10963656" cy="52953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小说开头写阿Q被捕的情节，兵、团丁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、警察等全副武装包围土谷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，悬赏之下才有人敢进入，把尚未睡醒的阿Q抓了出来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，兴师动众的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场面十分滑稽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“老头子”看似“和气”，三次审讯阿Q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，都未对他采用刑讯逼供的手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，但他哄骗阿Q签字画押，最终将阿Q送上刑场。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阿Q使尽力气画圆圈，却并没有画得很圆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。“孙子才画得很圆的圆圈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”，这是阿Q自欺欺人的“精神胜利法”。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阿Q在游街示众的人群中发现了吴妈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，但吴妈只是看着兵们背上的洋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炮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，有意忽视阿Q，可见吴妈与那些喝彩的人们不同，她对阿Q充满同情。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a7d6aad1a?pid=aee88178f&amp;color=0,0,0&amp;vtp=1&amp;bt=1&amp;bbb=1&amp;hb=1"/>
          <p:cNvSpPr/>
          <p:nvPr/>
        </p:nvSpPr>
        <p:spPr>
          <a:xfrm>
            <a:off x="612648" y="468000"/>
            <a:ext cx="10963656" cy="1126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D项，小说中没有体现吴妈有意忽视阿Q，吴妈也没有对阿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满同情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a5a45ac6f?pid=aee88178f&amp;color=0,0,0&amp;vtp=1&amp;bt=1&amp;bbb=1&amp;hb=1"/>
          <p:cNvSpPr/>
          <p:nvPr/>
        </p:nvSpPr>
        <p:spPr>
          <a:xfrm>
            <a:off x="612648" y="466344"/>
            <a:ext cx="10963656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下列对小说相关艺术特色的分析鉴赏，不正确的一项是（3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0_1#a5a45ac6f.bracket?pid=aee88178f&amp;color=0,0,0&amp;vpa=4&amp;vtp=1"/>
          <p:cNvSpPr/>
          <p:nvPr/>
        </p:nvSpPr>
        <p:spPr>
          <a:xfrm>
            <a:off x="11024267" y="462788"/>
            <a:ext cx="515938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9_2#a5a45ac6f.choices?pid=aee88178f&amp;color=0,0,0&amp;vtp=1&amp;bbb=1&amp;hb=1"/>
          <p:cNvSpPr/>
          <p:nvPr/>
        </p:nvSpPr>
        <p:spPr>
          <a:xfrm>
            <a:off x="612648" y="1060005"/>
            <a:ext cx="10963656" cy="52953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阿Q“便跪了下去了”“也仍然下了跪”“也照例的下了跪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”，反复出现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的下跪细节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，强化了阿Q身上的奴性特征。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小说中画横线处的“睡着了”内涵丰富，不仅写阿Q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生理上的睡着了，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也暗写他的麻木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。鲁迅一边忧虑国民在铁屋子里沉睡不醒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，一边希望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他们惊醒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鲁迅着力刻画阿Q画圆圈时的心理活动和一系列言行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，旨在运用场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面描写揭示他的精神麻木与愚昧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，以及他对自己罪行的忏悔。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鲁迅笔下的文言词汇常具有很强的艺术性，如“‘行状’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上的一个污点”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“行状”庄词谐用，有着独特的内涵，耐人寻味。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a5a45ac6f?pid=aee88178f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C项，“场面描写”错误，应是“细节描写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”；“以及他对自己罪行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的忏悔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”错误，小说中没有相关内容能够表明阿Q对所谓“罪行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”有忏悔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，他自始至终都不明白自己为何被抓、为何要被处决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，甚至在被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押赴刑场的过程中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，还在为没有唱几句戏而感到羞愧。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f9ae628b0?pid=aee88178f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小说最后写阿Q想喊“救命，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”，“然而阿Q没有说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”，请分析鲁迅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这样写的用意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f9ae628b0?pid=aee88178f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面对死亡来临的恐惧，想喊“救命”是阿Q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欲图自救的本能，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这符合客观事实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。②想喊“救命”，“然而阿Q没有说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”这样的情节设置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耐人寻味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，一个面临死亡威胁的人，为什么没有说，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引发读者思考，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“然而”的转折意味，给读者留下想象的空间。③暗含阿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Q即使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喊出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“救命”，也无济于事，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体现了鲁迅对麻木愚昧的国民性的思考。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3_1#f9ae628b0?pid=aee88178f&amp;color=0,0,0&amp;vtp=1&amp;bt=1&amp;bbb=1&amp;hb=1"/>
          <p:cNvSpPr/>
          <p:nvPr/>
        </p:nvSpPr>
        <p:spPr>
          <a:xfrm>
            <a:off x="612648" y="468000"/>
            <a:ext cx="10963656" cy="5816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①从客观事实角度而言，“救命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”是人类面临死亡威胁时寻求自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救的本能呼喊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，阿Q亦是如此，他出于求生本能想喊出这一诉求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且合理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。②从情节设置上看，“然而阿Q没有说”与想喊“救命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”形成强烈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的冲突与悬念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，尤其是“然而”一词的转折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，促使读者深入思考背后原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，为小说增添了悬疑色彩，也拓展了读者的想象空间。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③从主题层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面深挖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，这一情节深刻体现了鲁迅对国民性的洞察与批判。阿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Q所处的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社会环境黑暗冷漠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，即便他喊出“救命”，周遭麻木不仁的看客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、昏庸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无道的官吏也不会对他施以援手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，他的呼喊只会如石沉大海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。这一情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节不仅展现出阿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Q个体命运的无助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，更映射出当时整个社会底层民众在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封建压迫下孤立无援的困境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，凸显出国民麻木、冷漠的劣根性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读者对当时社会现状及人性弱点的深度反思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，有力地深化了小说主题。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994ff254b?pid=aee88178f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小说这一章为什么命名为“大团圆”？请结合小说内容进行分析。（6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994ff254b?pid=aee88178f&amp;color=0,0,0&amp;vtp=1&amp;bt=1&amp;bbb=1&amp;hb=1&amp;hla=1"/>
          <p:cNvSpPr/>
          <p:nvPr/>
        </p:nvSpPr>
        <p:spPr>
          <a:xfrm>
            <a:off x="612648" y="109538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小说以阿Q之死的悲剧告终，却以“大团圆”为题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，二者形成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鲜明对照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，增添了悲剧色彩。②当时的民众不觉悟，革命不彻底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大团圆”为题，反讽革命又回到了原点，没有取得实质性的成果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当时的社会人心离散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、冷漠，以“大团圆”为题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，是以一个人的悲剧映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射无数人相似的悲剧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，讽刺社会以及人内心的扭曲，貌似“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大团圆”，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实质上仍是吃人的盛宴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23b96b608?pid=7b7530f1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的记忆上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这大约要算是生平第二件的屈辱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幸而拍拍的响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于他倒似乎完结了一件事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反而觉得轻松些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忘却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一件祖传的宝贝也发生了效力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他慢慢的走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将到酒店门口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早已有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些高兴了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但对面走来了静修庵里的小尼姑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便在平时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看见伊也一定要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唾骂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而况在屈辱之后呢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他于是发生了回忆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又发生了敌忾了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我不知道我今天为什么这样晦气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原来就因为见了你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他迎上去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大声的吐一口唾沫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5_1#994ff254b?pid=aee88178f&amp;color=0,0,0&amp;vtp=1&amp;bt=1&amp;bbb=1&amp;hb=1"/>
          <p:cNvSpPr/>
          <p:nvPr/>
        </p:nvSpPr>
        <p:spPr>
          <a:xfrm>
            <a:off x="612648" y="468000"/>
            <a:ext cx="10963656" cy="57494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①小说写到阿Q并没有打劫赵家，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却被官吏哄骗着签字画押，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最终被送上刑场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。小说以阿Q之死的悲剧告终，题目却是“大团圆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者形成鲜明的对比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，增强了小说的悲剧性。②小说最后一段写到阿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，未庄和城里人对待阿Q的冷漠态度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，说明革命并没有改变百姓的愚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昧麻木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，民众的觉悟并没有提高，以“大团圆”为题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，反讽革命又回到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了原点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，没有取得实质性的成果。③小说以阿Q之死的悲剧告终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Q的悲剧并不仅仅是他一个人的。鲁迅实际上通过阿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Q的悲剧映射社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会上无数人的悲剧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，所以以“大团圆”为题，起到了讽刺的作用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，讽刺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社会以及人内心的扭曲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，貌似“大团圆”，实质上仍是吃人的盛宴。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23b96b608?pid=7b7530f16&amp;color=0,0,0&amp;vtp=1&amp;bt=1&amp;bbb=1&amp;hb=1"/>
          <p:cNvSpPr/>
          <p:nvPr/>
        </p:nvSpPr>
        <p:spPr>
          <a:xfrm>
            <a:off x="612648" y="468000"/>
            <a:ext cx="10963656" cy="5871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小尼姑全不睬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低了头只是走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走近伊身旁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突然伸出手去摩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着伊新剃的头皮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呆笑着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秃儿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快回去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和尚等着你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你怎么动手动脚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尼姑满脸通红的说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一面赶快走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酒店里的人大笑了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看见自己的勋业得了赏识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便愈加兴高采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烈起来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和尚动得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我动不得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他扭住伊的面颊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酒店里的人大笑了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更得意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而且为满足那些赏鉴家起见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用力的一拧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才放手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#1.2.10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4724c5a81?pid=23b96b608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文中加点的“抽紧”“耸”这两个动词，有怎样的表达效果？（4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9_1#4724c5a81?pid=23b96b608&amp;color=0,0,0&amp;vtp=1&amp;bbb=1&amp;hb=1"/>
          <p:cNvSpPr/>
          <p:nvPr/>
        </p:nvSpPr>
        <p:spPr>
          <a:xfrm>
            <a:off x="612648" y="3669352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对动词表达效果的赏析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，需结合人物当时的处境和性格特点进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。从文本看，此处阿Q因预感到要挨打而做出这些动作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，答题时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围绕这些分析其体现的人物性格即可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28_1#4724c5a81?pid=23b96b608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“抽紧”“耸”这两个动词，生动形象地写出了阿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Q预感到要挨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，本能地做出自我保护动作的状态。②表现出他胆小怕事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、懦弱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的性格特点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，让读者如见其人，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增强了人物形象的立体感。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e7c8e7f84?pid=23b96b608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赏析文中画横线句子所运用的修辞手法及其表达效果。（4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e7c8e7f84?pid=23b96b608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运用比喻，把“忘却”比作“祖传的宝贝”。②生动写出“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忘却”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Q的特殊意义，“忘却”助其摆脱痛苦，维持虚假精神平衡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，凸显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“精神胜利法”的特点，揭示其麻木、愚昧，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饱含鲁迅的批判讽刺。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_1#e7c8e7f84?pid=23b96b608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画横线的句子运用了比喻的修辞手法，将“忘却”比作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“祖传的宝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”，生动形象地写出了“忘却”对阿Q的特殊意义和价值。在阿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Q的精神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，“忘却”就像一件珍贵的宝贝，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帮助他迅速地摆脱各种烦恼、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屈辱和痛苦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，让他得以在自己的精神世界中保持一种虚假的平衡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显出阿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Q“精神胜利法”的特点，也深刻地揭示了阿Q麻木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、愚昧的性格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，同时也蕴含着鲁迅对这种国民劣根性的批判和讽刺。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545fcad93?pid=23b96b608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鲁迅先生以幽默诙谐又蕴含深意的语言塑造了阿Q这一经典形象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结合选段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，简要分析选段的语言风格是如何体现这一特点的。（4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545fcad93?pid=23b96b608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在阿Q被打后，选段用“似乎确凿”这种看似矛盾的表述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真实地体现了阿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Q挨打时模糊的感受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，又以幽默的方式讽刺了他的麻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。②阿Q对小尼姑的行为和言语，如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“突然伸出手去摩着伊新剃的头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”“秃儿！快回去，和尚等着你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”“和尚动得，我动不得？”等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一种滑稽可笑的方式展现出阿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Q在受欺后向更弱者发泄的劣根性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言看似幽默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，实则蕴含着对人性弱点和社会病态的批判。（每点2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_1#545fcad93?pid=23b96b608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题目要求分析选段语言风格，需从选段中找出相关语句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其是如何体现幽默诙谐与蕴含深意的特点的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。答题时，可从阿Q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的言行、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鲁迅的描述性语句等方面思考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7602</Words>
  <Application>WPS 演示</Application>
  <PresentationFormat>宽屏</PresentationFormat>
  <Paragraphs>309</Paragraphs>
  <Slides>30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2025-07-25T04:17:00Z</dcterms:created>
  <dcterms:modified xsi:type="dcterms:W3CDTF">2025-09-04T02:40:41Z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7D370BE290084AB4881CDDA6A4D6E3E2_12</vt:lpwstr>
  </property>
  <property fmtid="{D5CDD505-2E9C-101B-9397-08002B2CF9AE}" pid="3" name="KSOProductBuildVer">
    <vt:lpwstr>2052-12.1.0.22529</vt:lpwstr>
  </property>
</Properties>
</file>